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7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</p:sldIdLst>
  <p:sldSz cx="14630400" cy="8229600"/>
  <p:notesSz cx="8229600" cy="14630400"/>
  <p:embeddedFontLst>
    <p:embeddedFont>
      <p:font typeface="Gelasio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1370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3BFE52-772B-41E2-A17A-2075606AFC50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CDE958BA-0EF8-4195-B2A2-753C87F62A89}"/>
              </a:ext>
            </a:extLst>
          </p:cNvPr>
          <p:cNvSpPr/>
          <p:nvPr/>
        </p:nvSpPr>
        <p:spPr>
          <a:xfrm>
            <a:off x="793790" y="2519429"/>
            <a:ext cx="7556421" cy="2977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600" dirty="0">
                <a:solidFill>
                  <a:srgbClr val="D8B6A4"/>
                </a:solidFill>
                <a:latin typeface="Gelasio" pitchFamily="34" charset="0"/>
                <a:cs typeface="Gelasio" pitchFamily="34" charset="-120"/>
              </a:rPr>
              <a:t>Muhammad Waleed   02-131242-119</a:t>
            </a:r>
          </a:p>
        </p:txBody>
      </p:sp>
    </p:spTree>
    <p:extLst>
      <p:ext uri="{BB962C8B-B14F-4D97-AF65-F5344CB8AC3E}">
        <p14:creationId xmlns:p14="http://schemas.microsoft.com/office/powerpoint/2010/main" val="2272860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16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for Upselling and Cross-Selling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5932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analyzes customer data to identify optimal upsell and cross-sell opportunities based on behavior and preferences.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It delivers personalized recommendations that increase sales and customer value.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refines targeting to maximize revenue and strengthen relationships.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1021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insights help sales teams prioritize leads and tailor their strategies for better results.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403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Chatbots for Customer Support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10063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chatbots are transforming customer support by providing 24/7 instant assistance.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0815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They handle common inquiries, freeing staff to tackle complex issues.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9964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natural language processing enables personalized, human-like interactions.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86EF08-B4D9-4446-82DE-C9E4AA34A9DD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778" y="1049536"/>
            <a:ext cx="7665244" cy="1821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150"/>
              </a:lnSpc>
              <a:buNone/>
            </a:pPr>
            <a:r>
              <a:rPr lang="en-US" sz="5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in CRM Security and Privacy Management</a:t>
            </a:r>
            <a:endParaRPr lang="en-US" sz="5700" dirty="0"/>
          </a:p>
        </p:txBody>
      </p:sp>
      <p:sp>
        <p:nvSpPr>
          <p:cNvPr id="4" name="Text 1"/>
          <p:cNvSpPr/>
          <p:nvPr/>
        </p:nvSpPr>
        <p:spPr>
          <a:xfrm>
            <a:off x="6225778" y="3188256"/>
            <a:ext cx="766524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enhances CRM security by detecting threats and suspicious activity in real time through advanced anomaly detection.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25778" y="4101703"/>
            <a:ext cx="766524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tools ensure privacy compliance with standards like GDPR and CCPA.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225778" y="4677251"/>
            <a:ext cx="766524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adapts to emerging threats, enabling proactive defense and faster response.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225778" y="5590699"/>
            <a:ext cx="766524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enforces strict access controls and auditing, granting data only to authorized personnel with accountability.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25778" y="6504146"/>
            <a:ext cx="766524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Integrating AI security in CRM protects customer trust and manages privacy efficiently across regions.</a:t>
            </a:r>
            <a:endParaRPr lang="en-US" sz="16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BE2581-1A4E-4E18-8E42-F864DF00E3A3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2866"/>
            <a:ext cx="70850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Loyalty Programs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1020604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Rewards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52505"/>
            <a:ext cx="37427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tailors loyalty incentives by analyzing purchase history, browsing, and engagement to create offers that match individual preferences, enhancing program appeal and effectiveness.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5"/>
          <p:cNvSpPr/>
          <p:nvPr/>
        </p:nvSpPr>
        <p:spPr>
          <a:xfrm>
            <a:off x="5443776" y="3362087"/>
            <a:ext cx="29000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Engagement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852505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forecasts customer needs to boost participation and retention with timely, relevant communications before disengagement or purchases.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135273"/>
            <a:ext cx="4196358" cy="3121462"/>
          </a:xfrm>
          <a:prstGeom prst="roundRect">
            <a:avLst>
              <a:gd name="adj" fmla="val 1090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0" name="Text 8"/>
          <p:cNvSpPr/>
          <p:nvPr/>
        </p:nvSpPr>
        <p:spPr>
          <a:xfrm>
            <a:off x="9866948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852505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identifies trends in loyalty data, revealing patterns that help optimize rewards, marketing, and customer experience.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B07FBE-FBAB-4F80-BDB4-12ADD8DFB720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Real-World Examples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Coca-Cola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freestyle machines offer personalized drink options by analyzing preferences and purchase history, enhancing engagement.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Sephora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852505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Virtual Artist app increases sales by 30% using AR and AI for virtual makeup trials, boosting brand loyalty.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Netflix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852505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Its AI-driven recommendation engine cuts churn by 6% by personalizing content to viewer habits.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Amazon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52505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AI-based product recommendations account for 35% of sales, improving the shopping experience and conversions.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981AF-42FA-4450-8E77-E94E47377A82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7435"/>
            <a:ext cx="7721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and Considerations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9843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4" name="Text 2"/>
          <p:cNvSpPr/>
          <p:nvPr/>
        </p:nvSpPr>
        <p:spPr>
          <a:xfrm>
            <a:off x="1020604" y="2776657"/>
            <a:ext cx="29496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Privacy &amp; Security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267075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Compliance with GDPR and CCPA is vital to protect data and trust. Organizations must use encryption, secure storage, and audits to prevent breaches.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549843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7" name="Text 5"/>
          <p:cNvSpPr/>
          <p:nvPr/>
        </p:nvSpPr>
        <p:spPr>
          <a:xfrm>
            <a:off x="7655481" y="2776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 Bias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481" y="3267075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Maintaining fairness requires monitoring AI models for bias and using diverse training data to avoid discriminatory outcomes.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0" name="Text 8"/>
          <p:cNvSpPr/>
          <p:nvPr/>
        </p:nvSpPr>
        <p:spPr>
          <a:xfrm>
            <a:off x="1020604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Implementation Costs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26643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Planning for software, training, and integration costs is essential, including potential custom development for CRM compatibility.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809411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3" name="Text 11"/>
          <p:cNvSpPr/>
          <p:nvPr/>
        </p:nvSpPr>
        <p:spPr>
          <a:xfrm>
            <a:off x="7655481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Skilled Personnel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481" y="5526643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Qualified data scientists and engineers are needed to deploy and optimize AI systems, supported by ongoing training and multidisciplinary teams.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312AF8-30A1-4F83-8EF4-05944E1906EE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3463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Future of AI/ML in CRM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196227" y="2589371"/>
            <a:ext cx="28364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Hyper-Personalization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79790"/>
            <a:ext cx="42388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will predict customer needs more accurately, delivering tailored experiences using real-time, multi-channel data to boost engagement.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362" y="3665458"/>
            <a:ext cx="318968" cy="398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7628" y="2770823"/>
            <a:ext cx="35177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Customer Service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97628" y="3261241"/>
            <a:ext cx="42389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CRM will detect and resolve issues proactively, enhancing satisfaction and loyalty.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713" y="3665458"/>
            <a:ext cx="318968" cy="3986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97628" y="5223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Voice-based CRM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97628" y="5713809"/>
            <a:ext cx="42389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Voice recognition and NLP will enable hands-free data entry and analysis, simplifying workflows.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86713" y="5327809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197418" y="5223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Ethical AI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713809"/>
            <a:ext cx="4238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will grow on fairness, transparency, and accountability to prevent bias and protect privacy.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4362" y="5327809"/>
            <a:ext cx="318968" cy="39862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423B333-EEAE-4AE0-A21D-5A5A27EE2CB6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  <p:bldP spid="8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921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and Machine Learning in CRM: Revolutionizing Customer Relationships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0571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Artificial Intelligence (AI) and Machine Learning (ML) are transforming Customer Relationship Management (CRM) by enabling personalized interactions and insightful data analysis.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4957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presentation covers AI/ML applications, benefits, and challenges in CRM, showing how businesses can leverage these technologies to enhance customer value and stay competitive.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1853" y="771406"/>
            <a:ext cx="7613094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AI and Machine Learning?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1853" y="2466499"/>
            <a:ext cx="3697248" cy="2310051"/>
          </a:xfrm>
          <a:prstGeom prst="roundRect">
            <a:avLst>
              <a:gd name="adj" fmla="val 1420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Text 2"/>
          <p:cNvSpPr/>
          <p:nvPr/>
        </p:nvSpPr>
        <p:spPr>
          <a:xfrm>
            <a:off x="6470571" y="2685217"/>
            <a:ext cx="3106103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Artificial Intelligence (AI)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70571" y="3158133"/>
            <a:ext cx="3259812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Machines simulating human intelligence processes such as reasoning, learning, and problem-solving.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7818" y="2466499"/>
            <a:ext cx="3697248" cy="2310051"/>
          </a:xfrm>
          <a:prstGeom prst="roundRect">
            <a:avLst>
              <a:gd name="adj" fmla="val 1420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5"/>
          <p:cNvSpPr/>
          <p:nvPr/>
        </p:nvSpPr>
        <p:spPr>
          <a:xfrm>
            <a:off x="10386536" y="2685217"/>
            <a:ext cx="289286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(ML)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86536" y="3158133"/>
            <a:ext cx="3259812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Algorithms enabling computers to learn from data and enhance their performance without explicit programming.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1853" y="4995267"/>
            <a:ext cx="7613094" cy="2462927"/>
          </a:xfrm>
          <a:prstGeom prst="roundRect">
            <a:avLst>
              <a:gd name="adj" fmla="val 1332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6470571" y="521398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Techniques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70571" y="5686901"/>
            <a:ext cx="7175659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Natural Language Processing (NLP) for understanding and generating human language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470571" y="6463189"/>
            <a:ext cx="7175659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Analytics to forecast future trends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6470571" y="6889552"/>
            <a:ext cx="7175659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Deep Learning for complex pattern recognition</a:t>
            </a:r>
            <a:endParaRPr lang="en-US" sz="17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590C7-CB2A-451D-80F1-48AC2A175022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6990"/>
            <a:ext cx="83078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Why Integrate AI/ML into CRM?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2745"/>
            <a:ext cx="29051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Growing Data Volumes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93889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Businesses generate 2.5 quintillion bytes of data daily, requiring intelligent systems to process this in real-time. AI and machine learning help CRM analyze vast data, converting it into actionable strategies for personalized engagement and better decisions.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2912745"/>
            <a:ext cx="29089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Expectations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493889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Today, 71% of consumers expect personalized interactions. AI-powered CRMs predict needs and automate communication, enhancing satisfaction and loyalty, while driving revenue through meaningful relationships.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2912745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Competitive and Cost Advantages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48219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adoption in CRM grows 31% annually due to its strategic value. Companies using AI gain 20-30% efficiency, lower costs, and boost productivity, gaining a competitive edge with faster, data-driven decisions and optimized service.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E20D23-17F1-4EB1-89E3-268D9745B7C0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086"/>
            <a:ext cx="66058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 of AI/ML in CRM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70177"/>
            <a:ext cx="2845594" cy="1946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572238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Improved Customer Segmentation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0771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identifies high-value customers by analyzing behaviors and preferences for targeted engagement.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406" y="2370177"/>
            <a:ext cx="2845594" cy="1946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00406" y="4572238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Marketing Campaigns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200406" y="550771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Tailored messages powered by machine learning boost conversion rates and campaign effectiveness.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7022" y="2370177"/>
            <a:ext cx="2845594" cy="19469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07022" y="4572238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Sales Analytics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607022" y="550771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Forecasts with up to 95% accuracy help optimize sales strategies and forecast revenue.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3638" y="2370177"/>
            <a:ext cx="2845594" cy="194691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013638" y="4572238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Enhanced Customer Service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013638" y="550771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insights allow faster issue resolution, improving overall customer satisfaction.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091DD1-2C0A-42C1-B492-01777D09ED87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371" y="539591"/>
            <a:ext cx="7775258" cy="1222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CRM Applications: Sales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4371" y="2054900"/>
            <a:ext cx="439936" cy="43993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Text 2"/>
          <p:cNvSpPr/>
          <p:nvPr/>
        </p:nvSpPr>
        <p:spPr>
          <a:xfrm>
            <a:off x="1319808" y="2122051"/>
            <a:ext cx="2444353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Lead Scoring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19808" y="2544842"/>
            <a:ext cx="71398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prioritizes leads with a 68% chance to convert, focusing sales efforts where it matters most.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84371" y="3561398"/>
            <a:ext cx="439936" cy="43993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5"/>
          <p:cNvSpPr/>
          <p:nvPr/>
        </p:nvSpPr>
        <p:spPr>
          <a:xfrm>
            <a:off x="1319808" y="3628549"/>
            <a:ext cx="2444353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Sales Forecasting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19808" y="4051340"/>
            <a:ext cx="71398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Predicts quarterly revenue within a 5% margin of error, enabling improved financial planning.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4371" y="5067895"/>
            <a:ext cx="439936" cy="43993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1319808" y="5135047"/>
            <a:ext cx="32518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Task Management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319808" y="5557838"/>
            <a:ext cx="71398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Reduces administrative time by 20%, freeing sales teams to concentrate on customer engagement.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4371" y="6574393"/>
            <a:ext cx="439936" cy="439936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1"/>
          <p:cNvSpPr/>
          <p:nvPr/>
        </p:nvSpPr>
        <p:spPr>
          <a:xfrm>
            <a:off x="1319808" y="6641544"/>
            <a:ext cx="2444353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19808" y="7064335"/>
            <a:ext cx="71398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Platforms like Salesforce Einstein and Microsoft Dynamics 365 Sales AI are leaders in this space.</a:t>
            </a:r>
            <a:endParaRPr lang="en-US" sz="15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0660" y="585192"/>
            <a:ext cx="7655481" cy="1328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CRM Applications: Marketing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0660" y="2233136"/>
            <a:ext cx="159425" cy="1140143"/>
          </a:xfrm>
          <a:prstGeom prst="roundRect">
            <a:avLst>
              <a:gd name="adj" fmla="val 2000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Text 2"/>
          <p:cNvSpPr/>
          <p:nvPr/>
        </p:nvSpPr>
        <p:spPr>
          <a:xfrm>
            <a:off x="6709053" y="2233136"/>
            <a:ext cx="3546991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Email Marketing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709053" y="2692956"/>
            <a:ext cx="7177088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customizes content to boost click-through rates by 14%, improving campaign ROI.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549628" y="3585924"/>
            <a:ext cx="159425" cy="1140143"/>
          </a:xfrm>
          <a:prstGeom prst="roundRect">
            <a:avLst>
              <a:gd name="adj" fmla="val 2000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5"/>
          <p:cNvSpPr/>
          <p:nvPr/>
        </p:nvSpPr>
        <p:spPr>
          <a:xfrm>
            <a:off x="7028021" y="3585924"/>
            <a:ext cx="283690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028021" y="4045744"/>
            <a:ext cx="685811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analysis precisely targets demographics, enabling tailored messaging.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868597" y="4938713"/>
            <a:ext cx="159425" cy="1140143"/>
          </a:xfrm>
          <a:prstGeom prst="roundRect">
            <a:avLst>
              <a:gd name="adj" fmla="val 2000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7346990" y="4938713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Chatbot Integration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346990" y="5398532"/>
            <a:ext cx="653915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Automates round-the-clock customer interactions, enhancing responsiveness and lead capture.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187565" y="6291501"/>
            <a:ext cx="159425" cy="1140143"/>
          </a:xfrm>
          <a:prstGeom prst="roundRect">
            <a:avLst>
              <a:gd name="adj" fmla="val 2000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1"/>
          <p:cNvSpPr/>
          <p:nvPr/>
        </p:nvSpPr>
        <p:spPr>
          <a:xfrm>
            <a:off x="7665958" y="6291501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665958" y="6751320"/>
            <a:ext cx="6220182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HubSpot Marketing Hub and Adobe Marketing Cloud demonstrate advanced AI marketing tools.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2B58E8-D5FC-4A8E-8044-33F5C6EC1DB4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16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020" y="3365063"/>
            <a:ext cx="11459408" cy="655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AI-Powered CRM Applications: Customer Service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20" y="4335066"/>
            <a:ext cx="3290530" cy="8389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3689" y="5488543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Sentiment Analysis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943689" y="5941933"/>
            <a:ext cx="2871192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Detects customer frustration in real time, allowing for proactive engagement.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4551" y="4335066"/>
            <a:ext cx="3290649" cy="8389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34220" y="5488543"/>
            <a:ext cx="2871311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Ticket Routing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234220" y="6269593"/>
            <a:ext cx="2871311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Instantly assigns tickets to the most appropriate agents, enhancing efficiency.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35066"/>
            <a:ext cx="3290530" cy="8389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4869" y="5488543"/>
            <a:ext cx="287119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Issue Resolution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24869" y="6269593"/>
            <a:ext cx="2871192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Automatically addresses common issues before customers report them.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5730" y="4335066"/>
            <a:ext cx="3290649" cy="8389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15399" y="5488543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815399" y="5941933"/>
            <a:ext cx="2871311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Zendesk and Freshdesk leverage AI to improve service quality and response times.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6D0498-C116-4960-B968-0CFE1E582ADE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70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670" y="3438287"/>
            <a:ext cx="9451062" cy="704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Fraud Detection in CRM Transactions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8670" y="4480560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enhances CRM security by detecting fraud swiftly with advanced algorithms, protecting data and trust.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88670" y="5094565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continuously analyzes transactions to uncover fraud missed by traditional methods.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8670" y="5708571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adapts to new threats, reducing losses and regulatory risks proactively.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8670" y="6322576"/>
            <a:ext cx="506968" cy="506968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5"/>
          <p:cNvSpPr/>
          <p:nvPr/>
        </p:nvSpPr>
        <p:spPr>
          <a:xfrm>
            <a:off x="1520904" y="6399967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Anomaly Detection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20904" y="6887170"/>
            <a:ext cx="3431024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Behavioral analytics identify suspicious activity early.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33630" y="6322576"/>
            <a:ext cx="506968" cy="506968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8"/>
          <p:cNvSpPr/>
          <p:nvPr/>
        </p:nvSpPr>
        <p:spPr>
          <a:xfrm>
            <a:off x="5965865" y="6399967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965865" y="6887170"/>
            <a:ext cx="3431024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Instant notifications enable quick fraud response.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78591" y="6322576"/>
            <a:ext cx="506968" cy="506968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1"/>
          <p:cNvSpPr/>
          <p:nvPr/>
        </p:nvSpPr>
        <p:spPr>
          <a:xfrm>
            <a:off x="10410825" y="6399967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Continuous Learning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0825" y="6887170"/>
            <a:ext cx="3431024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updates detection by learning new fraud patterns.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DD36F5-37EC-4EE0-AFE8-6476DC46A9A8}"/>
              </a:ext>
            </a:extLst>
          </p:cNvPr>
          <p:cNvSpPr/>
          <p:nvPr/>
        </p:nvSpPr>
        <p:spPr>
          <a:xfrm>
            <a:off x="12588949" y="7602279"/>
            <a:ext cx="1967023" cy="547549"/>
          </a:xfrm>
          <a:prstGeom prst="rect">
            <a:avLst/>
          </a:prstGeom>
          <a:solidFill>
            <a:srgbClr val="464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1154</Words>
  <Application>Microsoft Office PowerPoint</Application>
  <PresentationFormat>Custom</PresentationFormat>
  <Paragraphs>130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waleed ahmed</cp:lastModifiedBy>
  <cp:revision>6</cp:revision>
  <dcterms:created xsi:type="dcterms:W3CDTF">2025-05-25T11:52:56Z</dcterms:created>
  <dcterms:modified xsi:type="dcterms:W3CDTF">2025-09-06T09:24:53Z</dcterms:modified>
</cp:coreProperties>
</file>